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0" r:id="rId6"/>
    <p:sldId id="262" r:id="rId7"/>
    <p:sldId id="269" r:id="rId8"/>
    <p:sldId id="263" r:id="rId9"/>
    <p:sldId id="270" r:id="rId10"/>
    <p:sldId id="264" r:id="rId11"/>
    <p:sldId id="265" r:id="rId12"/>
    <p:sldId id="271" r:id="rId13"/>
    <p:sldId id="266" r:id="rId14"/>
    <p:sldId id="267" r:id="rId15"/>
    <p:sldId id="268" r:id="rId16"/>
    <p:sldId id="257"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3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565784"/>
            <a:ext cx="8064896" cy="1470025"/>
          </a:xfrm>
        </p:spPr>
        <p:txBody>
          <a:bodyPr/>
          <a:lstStyle/>
          <a:p>
            <a:r>
              <a:rPr lang="es-CO" sz="4000" dirty="0" smtClean="0">
                <a:latin typeface="Algerian" pitchFamily="82" charset="0"/>
              </a:rPr>
              <a:t>EL SIETE, NUMERO PERFE</a:t>
            </a:r>
            <a:r>
              <a:rPr lang="es-CO" dirty="0" smtClean="0">
                <a:latin typeface="Algerian" pitchFamily="82" charset="0"/>
              </a:rPr>
              <a:t>CTO</a:t>
            </a:r>
            <a:endParaRPr lang="es-CO"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060849"/>
            <a:ext cx="4824535"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Abrir llave"/>
          <p:cNvSpPr/>
          <p:nvPr/>
        </p:nvSpPr>
        <p:spPr>
          <a:xfrm>
            <a:off x="-1984" y="878902"/>
            <a:ext cx="1872208" cy="94140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
        <p:nvSpPr>
          <p:cNvPr id="6" name="5 Cerrar llave"/>
          <p:cNvSpPr/>
          <p:nvPr/>
        </p:nvSpPr>
        <p:spPr>
          <a:xfrm>
            <a:off x="7092280" y="878901"/>
            <a:ext cx="2034119" cy="80002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a:p>
        </p:txBody>
      </p:sp>
    </p:spTree>
    <p:extLst>
      <p:ext uri="{BB962C8B-B14F-4D97-AF65-F5344CB8AC3E}">
        <p14:creationId xmlns:p14="http://schemas.microsoft.com/office/powerpoint/2010/main" val="22904397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dirty="0">
                <a:latin typeface="Algerian" pitchFamily="82" charset="0"/>
              </a:rPr>
              <a:t>El siete e</a:t>
            </a:r>
            <a:r>
              <a:rPr lang="es-CO" sz="3600" dirty="0" smtClean="0">
                <a:latin typeface="Algerian" pitchFamily="82" charset="0"/>
              </a:rPr>
              <a:t>s tan importante que se </a:t>
            </a:r>
            <a:r>
              <a:rPr lang="es-CO" sz="3600" dirty="0">
                <a:latin typeface="Algerian" pitchFamily="82" charset="0"/>
              </a:rPr>
              <a:t>menciona 737 veces en la Biblia. </a:t>
            </a: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dirty="0" smtClean="0"/>
              <a:t>«</a:t>
            </a:r>
            <a:r>
              <a:rPr lang="es-CO" dirty="0"/>
              <a:t>Siete veces» es mencionado 6 veces, el séptimo se encuentra 119 veces</a:t>
            </a:r>
            <a:r>
              <a:rPr lang="es-CO" dirty="0" smtClean="0"/>
              <a:t>.</a:t>
            </a:r>
          </a:p>
          <a:p>
            <a:pPr marL="0" indent="0" algn="ctr">
              <a:buNone/>
            </a:pPr>
            <a:r>
              <a:rPr lang="es-CO" dirty="0" smtClean="0"/>
              <a:t> </a:t>
            </a:r>
            <a:r>
              <a:rPr lang="es-CO" dirty="0"/>
              <a:t>Cierto día, Pedro vino a Jesús y le dijo: «Señor, ¿cuántas veces perdonaré a mi hermano que peque contra mí? ¿Hasta siete</a:t>
            </a:r>
            <a:r>
              <a:rPr lang="es-CO" dirty="0" smtClean="0"/>
              <a:t>?» </a:t>
            </a:r>
            <a:r>
              <a:rPr lang="es-CO" dirty="0" smtClean="0">
                <a:solidFill>
                  <a:srgbClr val="FF0000"/>
                </a:solidFill>
              </a:rPr>
              <a:t>(Mat.18:21). </a:t>
            </a:r>
          </a:p>
          <a:p>
            <a:pPr marL="0" indent="0" algn="ctr">
              <a:buNone/>
            </a:pPr>
            <a:r>
              <a:rPr lang="es-CO" dirty="0" smtClean="0"/>
              <a:t>Para </a:t>
            </a:r>
            <a:r>
              <a:rPr lang="es-CO" dirty="0"/>
              <a:t>Pedro, perdonar hasta siete veces ya era alcanzar el máximo de su espiritualidad. Él quedó sin duda impresionado por el mandamiento del Señor en el monte: «</a:t>
            </a:r>
            <a:r>
              <a:rPr lang="es-CO" dirty="0">
                <a:latin typeface="Agency FB" pitchFamily="34" charset="0"/>
              </a:rPr>
              <a:t>Sed, pues, vosotros perfectos, como vuestro Padre que está en los cielos es perfecto</a:t>
            </a:r>
            <a:r>
              <a:rPr lang="es-CO" dirty="0"/>
              <a:t>» </a:t>
            </a:r>
            <a:r>
              <a:rPr lang="es-CO" dirty="0">
                <a:solidFill>
                  <a:srgbClr val="FF0000"/>
                </a:solidFill>
              </a:rPr>
              <a:t>(Mt. 5:48). </a:t>
            </a:r>
            <a:endParaRPr lang="es-CO" dirty="0" smtClean="0">
              <a:solidFill>
                <a:srgbClr val="FF0000"/>
              </a:solidFill>
            </a:endParaRPr>
          </a:p>
          <a:p>
            <a:pPr marL="0" indent="0" algn="ctr">
              <a:buNone/>
            </a:pPr>
            <a:r>
              <a:rPr lang="es-CO" dirty="0" smtClean="0"/>
              <a:t>Probablemente</a:t>
            </a:r>
            <a:r>
              <a:rPr lang="es-CO" dirty="0"/>
              <a:t>, en la mente de Pedro perdonar siete veces significaba alcanzar la perfección. Nuestro Señor lo sorprendió con la respuesta: «</a:t>
            </a:r>
            <a:r>
              <a:rPr lang="es-CO" dirty="0">
                <a:latin typeface="Agency FB" pitchFamily="34" charset="0"/>
              </a:rPr>
              <a:t>No te digo hasta siete, sino aun hasta setenta veces siete</a:t>
            </a:r>
            <a:r>
              <a:rPr lang="es-CO" dirty="0"/>
              <a:t>» </a:t>
            </a:r>
            <a:r>
              <a:rPr lang="es-CO" dirty="0">
                <a:solidFill>
                  <a:srgbClr val="FF0000"/>
                </a:solidFill>
              </a:rPr>
              <a:t>(Mt. 18:22). </a:t>
            </a:r>
            <a:endParaRPr lang="es-CO" dirty="0"/>
          </a:p>
        </p:txBody>
      </p:sp>
    </p:spTree>
    <p:extLst>
      <p:ext uri="{BB962C8B-B14F-4D97-AF65-F5344CB8AC3E}">
        <p14:creationId xmlns:p14="http://schemas.microsoft.com/office/powerpoint/2010/main" val="7208516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4320480"/>
          </a:xfrm>
        </p:spPr>
        <p:txBody>
          <a:bodyPr>
            <a:noAutofit/>
          </a:bodyPr>
          <a:lstStyle/>
          <a:p>
            <a:pPr marL="0" indent="0" algn="ctr">
              <a:buNone/>
            </a:pPr>
            <a:r>
              <a:rPr lang="es-CO" sz="2400" dirty="0" smtClean="0"/>
              <a:t>Lo que quiere decir que setenta veces siete es </a:t>
            </a:r>
            <a:r>
              <a:rPr lang="es-CO" sz="2400" dirty="0"/>
              <a:t>la perfección sobre la perfección.</a:t>
            </a:r>
          </a:p>
          <a:p>
            <a:endParaRPr lang="es-CO" sz="2400" dirty="0"/>
          </a:p>
          <a:p>
            <a:pPr marL="0" indent="0" algn="ctr">
              <a:buNone/>
            </a:pPr>
            <a:r>
              <a:rPr lang="es-CO" sz="2400" dirty="0" smtClean="0"/>
              <a:t>«</a:t>
            </a:r>
            <a:r>
              <a:rPr lang="es-CO" sz="2400" dirty="0"/>
              <a:t>Siete» es el número de la perfección, generalmente con un énfasis espiritual. </a:t>
            </a:r>
            <a:endParaRPr lang="es-CO" sz="2400" dirty="0" smtClean="0"/>
          </a:p>
          <a:p>
            <a:pPr marL="0" indent="0" algn="ctr">
              <a:buNone/>
            </a:pPr>
            <a:r>
              <a:rPr lang="es-CO" sz="2400" dirty="0" smtClean="0"/>
              <a:t>En </a:t>
            </a:r>
            <a:r>
              <a:rPr lang="es-CO" sz="2400" dirty="0"/>
              <a:t>Hebreos, la palabra «siete» es «chevah». Viene de la raíz «Sabah», </a:t>
            </a:r>
            <a:r>
              <a:rPr lang="es-CO" sz="2400" dirty="0" smtClean="0"/>
              <a:t>que quiere decir: «</a:t>
            </a:r>
            <a:r>
              <a:rPr lang="es-CO" sz="2400" b="1" dirty="0" smtClean="0">
                <a:latin typeface="Agency FB" pitchFamily="34" charset="0"/>
              </a:rPr>
              <a:t>lleno </a:t>
            </a:r>
            <a:r>
              <a:rPr lang="es-CO" sz="2400" b="1" dirty="0">
                <a:latin typeface="Agency FB" pitchFamily="34" charset="0"/>
              </a:rPr>
              <a:t>o satisfecho, tener </a:t>
            </a:r>
            <a:r>
              <a:rPr lang="es-CO" sz="2400" b="1" dirty="0" smtClean="0">
                <a:latin typeface="Agency FB" pitchFamily="34" charset="0"/>
              </a:rPr>
              <a:t>suficiente</a:t>
            </a:r>
            <a:r>
              <a:rPr lang="es-CO" sz="2400" dirty="0" smtClean="0"/>
              <a:t>». </a:t>
            </a:r>
          </a:p>
          <a:p>
            <a:pPr marL="0" indent="0" algn="ctr">
              <a:buNone/>
            </a:pPr>
            <a:r>
              <a:rPr lang="es-CO" sz="2400" dirty="0" smtClean="0"/>
              <a:t>Por </a:t>
            </a:r>
            <a:r>
              <a:rPr lang="es-CO" sz="2400" dirty="0"/>
              <a:t>lo tanto, el significado de la palabra «siete» es denominado por esta raíz, pues, en el séptimo día, Dios descansó del trabajo de la Creación. Estaba pleno y completo, bueno y perfecto. Nada podía agregarse o quitarse de él sin perjudicarlo. </a:t>
            </a:r>
            <a:endParaRPr lang="es-CO" sz="2400" dirty="0" smtClean="0"/>
          </a:p>
        </p:txBody>
      </p:sp>
      <p:sp>
        <p:nvSpPr>
          <p:cNvPr id="2" name="1 Rectángulo"/>
          <p:cNvSpPr/>
          <p:nvPr/>
        </p:nvSpPr>
        <p:spPr>
          <a:xfrm>
            <a:off x="0" y="4571628"/>
            <a:ext cx="7308304" cy="2308324"/>
          </a:xfrm>
          <a:prstGeom prst="rect">
            <a:avLst/>
          </a:prstGeom>
        </p:spPr>
        <p:txBody>
          <a:bodyPr wrap="square">
            <a:spAutoFit/>
          </a:bodyPr>
          <a:lstStyle/>
          <a:p>
            <a:pPr algn="ctr"/>
            <a:r>
              <a:rPr lang="es-CO" sz="2400" dirty="0"/>
              <a:t>Siete veces Dios hizo el comentario sobre sus obras: «Es bueno». Lea </a:t>
            </a:r>
            <a:r>
              <a:rPr lang="es-CO" sz="2400" dirty="0">
                <a:solidFill>
                  <a:srgbClr val="FF0000"/>
                </a:solidFill>
              </a:rPr>
              <a:t>(Gen.1:4,10, 12, 18, 21, 25, 31). </a:t>
            </a:r>
            <a:r>
              <a:rPr lang="es-CO" sz="2400" dirty="0"/>
              <a:t>Él estaba satisfecho y entonces descansó. El siete, por lo tanto, sella con perfección y cabalidad aquello en relación a lo cual es usado. </a:t>
            </a:r>
            <a:r>
              <a:rPr lang="es-CO" sz="2400" dirty="0" smtClean="0"/>
              <a:t>Lea </a:t>
            </a:r>
            <a:r>
              <a:rPr lang="es-CO" sz="2400" b="1" dirty="0" smtClean="0">
                <a:solidFill>
                  <a:srgbClr val="FF0000"/>
                </a:solidFill>
              </a:rPr>
              <a:t>(Gén.2:1-3).El primer día completo que vivió Adán y Eva fuel el sábado, stmo. día.</a:t>
            </a:r>
            <a:endParaRPr lang="es-CO" sz="2400"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4797152"/>
            <a:ext cx="1683642" cy="1764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7479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2050"/>
                                        </p:tgtEl>
                                        <p:attrNameLst>
                                          <p:attrName>style.visibility</p:attrName>
                                        </p:attrNameLst>
                                      </p:cBhvr>
                                      <p:to>
                                        <p:strVal val="visible"/>
                                      </p:to>
                                    </p:set>
                                    <p:animEffect transition="in" filter="wipe(down)">
                                      <p:cBhvr>
                                        <p:cTn id="37" dur="580">
                                          <p:stCondLst>
                                            <p:cond delay="0"/>
                                          </p:stCondLst>
                                        </p:cTn>
                                        <p:tgtEl>
                                          <p:spTgt spid="2050"/>
                                        </p:tgtEl>
                                      </p:cBhvr>
                                    </p:animEffect>
                                    <p:anim calcmode="lin" valueType="num">
                                      <p:cBhvr>
                                        <p:cTn id="3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43" dur="26">
                                          <p:stCondLst>
                                            <p:cond delay="650"/>
                                          </p:stCondLst>
                                        </p:cTn>
                                        <p:tgtEl>
                                          <p:spTgt spid="2050"/>
                                        </p:tgtEl>
                                      </p:cBhvr>
                                      <p:to x="100000" y="60000"/>
                                    </p:animScale>
                                    <p:animScale>
                                      <p:cBhvr>
                                        <p:cTn id="44" dur="166" decel="50000">
                                          <p:stCondLst>
                                            <p:cond delay="676"/>
                                          </p:stCondLst>
                                        </p:cTn>
                                        <p:tgtEl>
                                          <p:spTgt spid="2050"/>
                                        </p:tgtEl>
                                      </p:cBhvr>
                                      <p:to x="100000" y="100000"/>
                                    </p:animScale>
                                    <p:animScale>
                                      <p:cBhvr>
                                        <p:cTn id="45" dur="26">
                                          <p:stCondLst>
                                            <p:cond delay="1312"/>
                                          </p:stCondLst>
                                        </p:cTn>
                                        <p:tgtEl>
                                          <p:spTgt spid="2050"/>
                                        </p:tgtEl>
                                      </p:cBhvr>
                                      <p:to x="100000" y="80000"/>
                                    </p:animScale>
                                    <p:animScale>
                                      <p:cBhvr>
                                        <p:cTn id="46" dur="166" decel="50000">
                                          <p:stCondLst>
                                            <p:cond delay="1338"/>
                                          </p:stCondLst>
                                        </p:cTn>
                                        <p:tgtEl>
                                          <p:spTgt spid="2050"/>
                                        </p:tgtEl>
                                      </p:cBhvr>
                                      <p:to x="100000" y="100000"/>
                                    </p:animScale>
                                    <p:animScale>
                                      <p:cBhvr>
                                        <p:cTn id="47" dur="26">
                                          <p:stCondLst>
                                            <p:cond delay="1642"/>
                                          </p:stCondLst>
                                        </p:cTn>
                                        <p:tgtEl>
                                          <p:spTgt spid="2050"/>
                                        </p:tgtEl>
                                      </p:cBhvr>
                                      <p:to x="100000" y="90000"/>
                                    </p:animScale>
                                    <p:animScale>
                                      <p:cBhvr>
                                        <p:cTn id="48" dur="166" decel="50000">
                                          <p:stCondLst>
                                            <p:cond delay="1668"/>
                                          </p:stCondLst>
                                        </p:cTn>
                                        <p:tgtEl>
                                          <p:spTgt spid="2050"/>
                                        </p:tgtEl>
                                      </p:cBhvr>
                                      <p:to x="100000" y="100000"/>
                                    </p:animScale>
                                    <p:animScale>
                                      <p:cBhvr>
                                        <p:cTn id="49" dur="26">
                                          <p:stCondLst>
                                            <p:cond delay="1808"/>
                                          </p:stCondLst>
                                        </p:cTn>
                                        <p:tgtEl>
                                          <p:spTgt spid="2050"/>
                                        </p:tgtEl>
                                      </p:cBhvr>
                                      <p:to x="100000" y="95000"/>
                                    </p:animScale>
                                    <p:animScale>
                                      <p:cBhvr>
                                        <p:cTn id="50"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728192"/>
          </a:xfrm>
        </p:spPr>
        <p:txBody>
          <a:bodyPr>
            <a:normAutofit/>
          </a:bodyPr>
          <a:lstStyle/>
          <a:p>
            <a:pPr marL="0" indent="0" algn="ctr">
              <a:buNone/>
            </a:pPr>
            <a:r>
              <a:rPr lang="es-CO" dirty="0"/>
              <a:t>El primer patrón de una vida </a:t>
            </a:r>
            <a:r>
              <a:rPr lang="es-CO" dirty="0" smtClean="0"/>
              <a:t>completa, plena </a:t>
            </a:r>
            <a:r>
              <a:rPr lang="es-CO" dirty="0"/>
              <a:t>después de la caída del hombre fue dado </a:t>
            </a:r>
            <a:r>
              <a:rPr lang="es-CO" dirty="0" smtClean="0"/>
              <a:t>en </a:t>
            </a:r>
            <a:r>
              <a:rPr lang="es-CO" dirty="0" smtClean="0">
                <a:solidFill>
                  <a:srgbClr val="FF0000"/>
                </a:solidFill>
              </a:rPr>
              <a:t>Génesis </a:t>
            </a:r>
            <a:r>
              <a:rPr lang="es-CO" dirty="0">
                <a:solidFill>
                  <a:srgbClr val="FF0000"/>
                </a:solidFill>
              </a:rPr>
              <a:t>5:24</a:t>
            </a:r>
            <a:r>
              <a:rPr lang="es-CO" dirty="0" smtClean="0"/>
              <a:t>:</a:t>
            </a:r>
          </a:p>
        </p:txBody>
      </p:sp>
      <p:sp>
        <p:nvSpPr>
          <p:cNvPr id="6" name="5 Rectángulo"/>
          <p:cNvSpPr/>
          <p:nvPr/>
        </p:nvSpPr>
        <p:spPr>
          <a:xfrm>
            <a:off x="289562" y="1988840"/>
            <a:ext cx="5938621" cy="3046988"/>
          </a:xfrm>
          <a:prstGeom prst="rect">
            <a:avLst/>
          </a:prstGeom>
        </p:spPr>
        <p:txBody>
          <a:bodyPr wrap="square">
            <a:spAutoFit/>
          </a:bodyPr>
          <a:lstStyle/>
          <a:p>
            <a:r>
              <a:rPr lang="es-CO" sz="2400" dirty="0"/>
              <a:t>«</a:t>
            </a:r>
            <a:r>
              <a:rPr lang="es-CO" sz="2400" dirty="0">
                <a:latin typeface="Agency FB" pitchFamily="34" charset="0"/>
              </a:rPr>
              <a:t>Caminó, pues, Enoc con Dios, y desapareció, porque le llevó con Dios</a:t>
            </a:r>
            <a:r>
              <a:rPr lang="es-CO" sz="2400" dirty="0"/>
              <a:t>». Enoc era el </a:t>
            </a:r>
            <a:r>
              <a:rPr lang="es-CO" sz="2400" dirty="0">
                <a:latin typeface="Agency FB" pitchFamily="34" charset="0"/>
              </a:rPr>
              <a:t>séptimo</a:t>
            </a:r>
            <a:r>
              <a:rPr lang="es-CO" sz="2400" dirty="0"/>
              <a:t> desde Adán y el primer hombre que no experimentó la muerte.</a:t>
            </a:r>
          </a:p>
          <a:p>
            <a:r>
              <a:rPr lang="es-CO" sz="2400" dirty="0"/>
              <a:t>El segundo hombre después de Adán que caminó con Dios fue Noé </a:t>
            </a:r>
            <a:r>
              <a:rPr lang="es-CO" sz="2400" dirty="0">
                <a:solidFill>
                  <a:srgbClr val="FF0000"/>
                </a:solidFill>
              </a:rPr>
              <a:t>(Gen. 6:9). </a:t>
            </a:r>
            <a:r>
              <a:rPr lang="es-CO" sz="2400" dirty="0"/>
              <a:t>Allí se registra: «</a:t>
            </a:r>
            <a:r>
              <a:rPr lang="es-CO" sz="2400" dirty="0">
                <a:latin typeface="Agency FB" pitchFamily="34" charset="0"/>
              </a:rPr>
              <a:t>Noé, varón justo, era perfecto en sus generaciones; con Dios caminó Noé</a:t>
            </a:r>
            <a:r>
              <a:rPr lang="es-CO" sz="2400" dirty="0" smtClean="0"/>
              <a:t>» </a:t>
            </a:r>
            <a:endParaRPr lang="es-CO" sz="2400" dirty="0"/>
          </a:p>
        </p:txBody>
      </p:sp>
      <p:sp>
        <p:nvSpPr>
          <p:cNvPr id="7" name="6 Rectángulo"/>
          <p:cNvSpPr/>
          <p:nvPr/>
        </p:nvSpPr>
        <p:spPr>
          <a:xfrm>
            <a:off x="289562" y="5337699"/>
            <a:ext cx="8423247" cy="1569660"/>
          </a:xfrm>
          <a:prstGeom prst="rect">
            <a:avLst/>
          </a:prstGeom>
        </p:spPr>
        <p:txBody>
          <a:bodyPr wrap="square">
            <a:spAutoFit/>
          </a:bodyPr>
          <a:lstStyle/>
          <a:p>
            <a:pPr algn="ctr"/>
            <a:r>
              <a:rPr lang="es-CO" sz="2400" dirty="0"/>
              <a:t>Noé llevó los animales limpios para el arca de «</a:t>
            </a:r>
            <a:r>
              <a:rPr lang="es-CO" sz="2400" dirty="0">
                <a:latin typeface="Agency FB" pitchFamily="34" charset="0"/>
              </a:rPr>
              <a:t>siete en siete</a:t>
            </a:r>
            <a:r>
              <a:rPr lang="es-CO" sz="2400" dirty="0">
                <a:solidFill>
                  <a:srgbClr val="FF0000"/>
                </a:solidFill>
              </a:rPr>
              <a:t>» (Gen. 7:2)</a:t>
            </a:r>
            <a:r>
              <a:rPr lang="es-CO" sz="2400" dirty="0"/>
              <a:t>. «</a:t>
            </a:r>
            <a:r>
              <a:rPr lang="es-CO" sz="2400" dirty="0">
                <a:latin typeface="Agency FB" pitchFamily="34" charset="0"/>
              </a:rPr>
              <a:t>Siete días</a:t>
            </a:r>
            <a:r>
              <a:rPr lang="es-CO" sz="2400" dirty="0"/>
              <a:t>» después que Noé entrara en el arca, vino el diluvio </a:t>
            </a:r>
            <a:r>
              <a:rPr lang="es-CO" sz="2400" dirty="0">
                <a:solidFill>
                  <a:srgbClr val="FF0000"/>
                </a:solidFill>
              </a:rPr>
              <a:t>(Gen. 7:9-10)</a:t>
            </a:r>
            <a:r>
              <a:rPr lang="es-CO" sz="2400" dirty="0"/>
              <a:t>. El arca descansó el «</a:t>
            </a:r>
            <a:r>
              <a:rPr lang="es-CO" sz="2400" dirty="0">
                <a:latin typeface="Agency FB" pitchFamily="34" charset="0"/>
              </a:rPr>
              <a:t>séptimo mes sobre las montañas del monte Arara</a:t>
            </a:r>
            <a:r>
              <a:rPr lang="es-CO" sz="2400" dirty="0"/>
              <a:t>t» </a:t>
            </a:r>
            <a:r>
              <a:rPr lang="es-CO" sz="2400" dirty="0">
                <a:solidFill>
                  <a:srgbClr val="FF0000"/>
                </a:solidFill>
              </a:rPr>
              <a:t>(Gen. 8:4).</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9933" y="2132856"/>
            <a:ext cx="246697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6012160" y="4221088"/>
            <a:ext cx="3131840" cy="923330"/>
          </a:xfrm>
          <a:prstGeom prst="rect">
            <a:avLst/>
          </a:prstGeom>
        </p:spPr>
        <p:txBody>
          <a:bodyPr wrap="square">
            <a:spAutoFit/>
          </a:bodyPr>
          <a:lstStyle/>
          <a:p>
            <a:pPr algn="ctr"/>
            <a:r>
              <a:rPr lang="es-CO" b="1" dirty="0">
                <a:solidFill>
                  <a:srgbClr val="FF0000"/>
                </a:solidFill>
              </a:rPr>
              <a:t>Nuestro caminar con Dios tiene intima relación con el siete.</a:t>
            </a:r>
          </a:p>
        </p:txBody>
      </p:sp>
    </p:spTree>
    <p:extLst>
      <p:ext uri="{BB962C8B-B14F-4D97-AF65-F5344CB8AC3E}">
        <p14:creationId xmlns:p14="http://schemas.microsoft.com/office/powerpoint/2010/main" val="397414896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ipe(down)">
                                      <p:cBhvr>
                                        <p:cTn id="23" dur="580">
                                          <p:stCondLst>
                                            <p:cond delay="0"/>
                                          </p:stCondLst>
                                        </p:cTn>
                                        <p:tgtEl>
                                          <p:spTgt spid="1026"/>
                                        </p:tgtEl>
                                      </p:cBhvr>
                                    </p:animEffect>
                                    <p:anim calcmode="lin" valueType="num">
                                      <p:cBhvr>
                                        <p:cTn id="2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6"/>
                                        </p:tgtEl>
                                      </p:cBhvr>
                                      <p:to x="100000" y="60000"/>
                                    </p:animScale>
                                    <p:animScale>
                                      <p:cBhvr>
                                        <p:cTn id="30" dur="166" decel="50000">
                                          <p:stCondLst>
                                            <p:cond delay="676"/>
                                          </p:stCondLst>
                                        </p:cTn>
                                        <p:tgtEl>
                                          <p:spTgt spid="1026"/>
                                        </p:tgtEl>
                                      </p:cBhvr>
                                      <p:to x="100000" y="100000"/>
                                    </p:animScale>
                                    <p:animScale>
                                      <p:cBhvr>
                                        <p:cTn id="31" dur="26">
                                          <p:stCondLst>
                                            <p:cond delay="1312"/>
                                          </p:stCondLst>
                                        </p:cTn>
                                        <p:tgtEl>
                                          <p:spTgt spid="1026"/>
                                        </p:tgtEl>
                                      </p:cBhvr>
                                      <p:to x="100000" y="80000"/>
                                    </p:animScale>
                                    <p:animScale>
                                      <p:cBhvr>
                                        <p:cTn id="32" dur="166" decel="50000">
                                          <p:stCondLst>
                                            <p:cond delay="1338"/>
                                          </p:stCondLst>
                                        </p:cTn>
                                        <p:tgtEl>
                                          <p:spTgt spid="1026"/>
                                        </p:tgtEl>
                                      </p:cBhvr>
                                      <p:to x="100000" y="100000"/>
                                    </p:animScale>
                                    <p:animScale>
                                      <p:cBhvr>
                                        <p:cTn id="33" dur="26">
                                          <p:stCondLst>
                                            <p:cond delay="1642"/>
                                          </p:stCondLst>
                                        </p:cTn>
                                        <p:tgtEl>
                                          <p:spTgt spid="1026"/>
                                        </p:tgtEl>
                                      </p:cBhvr>
                                      <p:to x="100000" y="90000"/>
                                    </p:animScale>
                                    <p:animScale>
                                      <p:cBhvr>
                                        <p:cTn id="34" dur="166" decel="50000">
                                          <p:stCondLst>
                                            <p:cond delay="1668"/>
                                          </p:stCondLst>
                                        </p:cTn>
                                        <p:tgtEl>
                                          <p:spTgt spid="1026"/>
                                        </p:tgtEl>
                                      </p:cBhvr>
                                      <p:to x="100000" y="100000"/>
                                    </p:animScale>
                                    <p:animScale>
                                      <p:cBhvr>
                                        <p:cTn id="35" dur="26">
                                          <p:stCondLst>
                                            <p:cond delay="1808"/>
                                          </p:stCondLst>
                                        </p:cTn>
                                        <p:tgtEl>
                                          <p:spTgt spid="1026"/>
                                        </p:tgtEl>
                                      </p:cBhvr>
                                      <p:to x="100000" y="95000"/>
                                    </p:animScale>
                                    <p:animScale>
                                      <p:cBhvr>
                                        <p:cTn id="36" dur="166" decel="50000">
                                          <p:stCondLst>
                                            <p:cond delay="1834"/>
                                          </p:stCondLst>
                                        </p:cTn>
                                        <p:tgtEl>
                                          <p:spTgt spid="102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80">
                                          <p:stCondLst>
                                            <p:cond delay="0"/>
                                          </p:stCondLst>
                                        </p:cTn>
                                        <p:tgtEl>
                                          <p:spTgt spid="8"/>
                                        </p:tgtEl>
                                      </p:cBhvr>
                                    </p:animEffect>
                                    <p:anim calcmode="lin" valueType="num">
                                      <p:cBhvr>
                                        <p:cTn id="4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5" dur="26">
                                          <p:stCondLst>
                                            <p:cond delay="650"/>
                                          </p:stCondLst>
                                        </p:cTn>
                                        <p:tgtEl>
                                          <p:spTgt spid="8"/>
                                        </p:tgtEl>
                                      </p:cBhvr>
                                      <p:to x="100000" y="60000"/>
                                    </p:animScale>
                                    <p:animScale>
                                      <p:cBhvr>
                                        <p:cTn id="46" dur="166" decel="50000">
                                          <p:stCondLst>
                                            <p:cond delay="676"/>
                                          </p:stCondLst>
                                        </p:cTn>
                                        <p:tgtEl>
                                          <p:spTgt spid="8"/>
                                        </p:tgtEl>
                                      </p:cBhvr>
                                      <p:to x="100000" y="100000"/>
                                    </p:animScale>
                                    <p:animScale>
                                      <p:cBhvr>
                                        <p:cTn id="47" dur="26">
                                          <p:stCondLst>
                                            <p:cond delay="1312"/>
                                          </p:stCondLst>
                                        </p:cTn>
                                        <p:tgtEl>
                                          <p:spTgt spid="8"/>
                                        </p:tgtEl>
                                      </p:cBhvr>
                                      <p:to x="100000" y="80000"/>
                                    </p:animScale>
                                    <p:animScale>
                                      <p:cBhvr>
                                        <p:cTn id="48" dur="166" decel="50000">
                                          <p:stCondLst>
                                            <p:cond delay="1338"/>
                                          </p:stCondLst>
                                        </p:cTn>
                                        <p:tgtEl>
                                          <p:spTgt spid="8"/>
                                        </p:tgtEl>
                                      </p:cBhvr>
                                      <p:to x="100000" y="100000"/>
                                    </p:animScale>
                                    <p:animScale>
                                      <p:cBhvr>
                                        <p:cTn id="49" dur="26">
                                          <p:stCondLst>
                                            <p:cond delay="1642"/>
                                          </p:stCondLst>
                                        </p:cTn>
                                        <p:tgtEl>
                                          <p:spTgt spid="8"/>
                                        </p:tgtEl>
                                      </p:cBhvr>
                                      <p:to x="100000" y="90000"/>
                                    </p:animScale>
                                    <p:animScale>
                                      <p:cBhvr>
                                        <p:cTn id="50" dur="166" decel="50000">
                                          <p:stCondLst>
                                            <p:cond delay="1668"/>
                                          </p:stCondLst>
                                        </p:cTn>
                                        <p:tgtEl>
                                          <p:spTgt spid="8"/>
                                        </p:tgtEl>
                                      </p:cBhvr>
                                      <p:to x="100000" y="100000"/>
                                    </p:animScale>
                                    <p:animScale>
                                      <p:cBhvr>
                                        <p:cTn id="51" dur="26">
                                          <p:stCondLst>
                                            <p:cond delay="1808"/>
                                          </p:stCondLst>
                                        </p:cTn>
                                        <p:tgtEl>
                                          <p:spTgt spid="8"/>
                                        </p:tgtEl>
                                      </p:cBhvr>
                                      <p:to x="100000" y="95000"/>
                                    </p:animScale>
                                    <p:animScale>
                                      <p:cBhvr>
                                        <p:cTn id="52" dur="166" decel="50000">
                                          <p:stCondLst>
                                            <p:cond delay="1834"/>
                                          </p:stCondLst>
                                        </p:cTn>
                                        <p:tgtEl>
                                          <p:spTgt spid="8"/>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1000" fill="hold"/>
                                        <p:tgtEl>
                                          <p:spTgt spid="7"/>
                                        </p:tgtEl>
                                        <p:attrNameLst>
                                          <p:attrName>ppt_w</p:attrName>
                                        </p:attrNameLst>
                                      </p:cBhvr>
                                      <p:tavLst>
                                        <p:tav tm="0">
                                          <p:val>
                                            <p:fltVal val="0"/>
                                          </p:val>
                                        </p:tav>
                                        <p:tav tm="100000">
                                          <p:val>
                                            <p:strVal val="#ppt_w"/>
                                          </p:val>
                                        </p:tav>
                                      </p:tavLst>
                                    </p:anim>
                                    <p:anim calcmode="lin" valueType="num">
                                      <p:cBhvr>
                                        <p:cTn id="58" dur="1000" fill="hold"/>
                                        <p:tgtEl>
                                          <p:spTgt spid="7"/>
                                        </p:tgtEl>
                                        <p:attrNameLst>
                                          <p:attrName>ppt_h</p:attrName>
                                        </p:attrNameLst>
                                      </p:cBhvr>
                                      <p:tavLst>
                                        <p:tav tm="0">
                                          <p:val>
                                            <p:fltVal val="0"/>
                                          </p:val>
                                        </p:tav>
                                        <p:tav tm="100000">
                                          <p:val>
                                            <p:strVal val="#ppt_h"/>
                                          </p:val>
                                        </p:tav>
                                      </p:tavLst>
                                    </p:anim>
                                    <p:anim calcmode="lin" valueType="num">
                                      <p:cBhvr>
                                        <p:cTn id="59" dur="1000" fill="hold"/>
                                        <p:tgtEl>
                                          <p:spTgt spid="7"/>
                                        </p:tgtEl>
                                        <p:attrNameLst>
                                          <p:attrName>style.rotation</p:attrName>
                                        </p:attrNameLst>
                                      </p:cBhvr>
                                      <p:tavLst>
                                        <p:tav tm="0">
                                          <p:val>
                                            <p:fltVal val="90"/>
                                          </p:val>
                                        </p:tav>
                                        <p:tav tm="100000">
                                          <p:val>
                                            <p:fltVal val="0"/>
                                          </p:val>
                                        </p:tav>
                                      </p:tavLst>
                                    </p:anim>
                                    <p:animEffect transition="in" filter="fade">
                                      <p:cBhvr>
                                        <p:cTn id="6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buNone/>
            </a:pPr>
            <a:r>
              <a:rPr lang="es-CO" dirty="0" smtClean="0"/>
              <a:t>El </a:t>
            </a:r>
            <a:r>
              <a:rPr lang="es-CO" dirty="0"/>
              <a:t>esclavo hebreo debería servir durante </a:t>
            </a:r>
            <a:r>
              <a:rPr lang="es-CO" dirty="0" smtClean="0"/>
              <a:t>«</a:t>
            </a:r>
            <a:r>
              <a:rPr lang="es-CO" dirty="0" smtClean="0">
                <a:latin typeface="Agency FB" pitchFamily="34" charset="0"/>
              </a:rPr>
              <a:t>seis </a:t>
            </a:r>
            <a:r>
              <a:rPr lang="es-CO" dirty="0">
                <a:latin typeface="Agency FB" pitchFamily="34" charset="0"/>
              </a:rPr>
              <a:t>años, mas al séptimo saldrá </a:t>
            </a:r>
            <a:r>
              <a:rPr lang="es-CO" dirty="0" smtClean="0">
                <a:latin typeface="Agency FB" pitchFamily="34" charset="0"/>
              </a:rPr>
              <a:t>libre</a:t>
            </a:r>
            <a:r>
              <a:rPr lang="es-CO" dirty="0" smtClean="0"/>
              <a:t>», que era el límite legal </a:t>
            </a:r>
            <a:r>
              <a:rPr lang="es-CO" dirty="0" smtClean="0">
                <a:solidFill>
                  <a:srgbClr val="FF0000"/>
                </a:solidFill>
              </a:rPr>
              <a:t>(Ex</a:t>
            </a:r>
            <a:r>
              <a:rPr lang="es-CO" dirty="0">
                <a:solidFill>
                  <a:srgbClr val="FF0000"/>
                </a:solidFill>
              </a:rPr>
              <a:t>. 21:2). </a:t>
            </a:r>
            <a:endParaRPr lang="es-CO" dirty="0" smtClean="0">
              <a:solidFill>
                <a:srgbClr val="FF0000"/>
              </a:solidFill>
            </a:endParaRPr>
          </a:p>
          <a:p>
            <a:pPr marL="0" indent="0">
              <a:buNone/>
            </a:pPr>
            <a:r>
              <a:rPr lang="es-CO" dirty="0" smtClean="0"/>
              <a:t>El </a:t>
            </a:r>
            <a:r>
              <a:rPr lang="es-CO" dirty="0"/>
              <a:t>amor hizo que Jacob deseara servir a su tío </a:t>
            </a:r>
            <a:r>
              <a:rPr lang="es-CO" dirty="0" smtClean="0"/>
              <a:t>Lavan </a:t>
            </a:r>
            <a:r>
              <a:rPr lang="es-CO" dirty="0"/>
              <a:t>durante </a:t>
            </a:r>
            <a:r>
              <a:rPr lang="es-CO" u="sng" dirty="0">
                <a:latin typeface="Agency FB" pitchFamily="34" charset="0"/>
              </a:rPr>
              <a:t>siete años </a:t>
            </a:r>
            <a:r>
              <a:rPr lang="es-CO" dirty="0"/>
              <a:t>por Raquel. Solamente el amor puede ir más allá del límite legal y puede abarcar la extensión total de tiempo para servir. </a:t>
            </a:r>
            <a:r>
              <a:rPr lang="es-CO" dirty="0">
                <a:solidFill>
                  <a:srgbClr val="FF0000"/>
                </a:solidFill>
              </a:rPr>
              <a:t>(</a:t>
            </a:r>
            <a:r>
              <a:rPr lang="es-CO" dirty="0" smtClean="0">
                <a:solidFill>
                  <a:srgbClr val="FF0000"/>
                </a:solidFill>
              </a:rPr>
              <a:t>Gen</a:t>
            </a:r>
            <a:r>
              <a:rPr lang="es-CO" dirty="0">
                <a:solidFill>
                  <a:srgbClr val="FF0000"/>
                </a:solidFill>
              </a:rPr>
              <a:t>. 29:20).</a:t>
            </a:r>
          </a:p>
          <a:p>
            <a:pPr marL="0" indent="0">
              <a:buNone/>
            </a:pPr>
            <a:r>
              <a:rPr lang="es-CO" dirty="0"/>
              <a:t>Después de la Pascua, el pueblo de Israel debería comer panes </a:t>
            </a:r>
            <a:r>
              <a:rPr lang="es-CO" b="1" dirty="0" smtClean="0"/>
              <a:t>SIN LEVADURA </a:t>
            </a:r>
            <a:r>
              <a:rPr lang="es-CO" dirty="0" smtClean="0"/>
              <a:t>durante </a:t>
            </a:r>
            <a:r>
              <a:rPr lang="es-CO" u="sng" dirty="0">
                <a:latin typeface="Agency FB" pitchFamily="34" charset="0"/>
              </a:rPr>
              <a:t>siete días</a:t>
            </a:r>
            <a:r>
              <a:rPr lang="es-CO" dirty="0"/>
              <a:t>. Deberían quitar la levadura de sus casas. No deberían tocar levadura «</a:t>
            </a:r>
            <a:r>
              <a:rPr lang="es-CO" i="1" u="sng" dirty="0"/>
              <a:t>desde el primer día hasta el séptimo</a:t>
            </a:r>
            <a:r>
              <a:rPr lang="es-CO" dirty="0"/>
              <a:t>» </a:t>
            </a:r>
            <a:r>
              <a:rPr lang="es-CO" dirty="0">
                <a:solidFill>
                  <a:srgbClr val="FF0000"/>
                </a:solidFill>
              </a:rPr>
              <a:t>(Ex. 12:15). </a:t>
            </a:r>
            <a:endParaRPr lang="es-CO" dirty="0" smtClean="0">
              <a:solidFill>
                <a:srgbClr val="FF0000"/>
              </a:solidFill>
            </a:endParaRPr>
          </a:p>
          <a:p>
            <a:pPr marL="0" indent="0">
              <a:buNone/>
            </a:pPr>
            <a:r>
              <a:rPr lang="es-CO" dirty="0" smtClean="0"/>
              <a:t>Aquí</a:t>
            </a:r>
            <a:r>
              <a:rPr lang="es-CO" dirty="0"/>
              <a:t>, es claro, es destacada para nosotros la santidad implícita en todo esto. </a:t>
            </a:r>
            <a:r>
              <a:rPr lang="es-CO" b="1" dirty="0"/>
              <a:t>La levadura significa corrupción y real separación de Dios. </a:t>
            </a:r>
            <a:r>
              <a:rPr lang="es-CO" dirty="0"/>
              <a:t>Después de haber sido salvados, nosotros debemos vivir apartados de la levadura nuestros «siete días», que representan nuestra vida entera</a:t>
            </a:r>
            <a:r>
              <a:rPr lang="es-CO" dirty="0" smtClean="0"/>
              <a:t>. </a:t>
            </a:r>
            <a:endParaRPr lang="es-CO" dirty="0"/>
          </a:p>
        </p:txBody>
      </p:sp>
    </p:spTree>
    <p:extLst>
      <p:ext uri="{BB962C8B-B14F-4D97-AF65-F5344CB8AC3E}">
        <p14:creationId xmlns:p14="http://schemas.microsoft.com/office/powerpoint/2010/main" val="23096254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698976" cy="2952327"/>
          </a:xfrm>
        </p:spPr>
        <p:txBody>
          <a:bodyPr>
            <a:normAutofit fontScale="77500" lnSpcReduction="20000"/>
          </a:bodyPr>
          <a:lstStyle/>
          <a:p>
            <a:pPr marL="0" indent="0" algn="ctr">
              <a:buNone/>
            </a:pPr>
            <a:r>
              <a:rPr lang="es-CO" dirty="0"/>
              <a:t>El candelero de oro del Tabernáculo tenía seis brazos que salían de un soporte central, sumando un total de </a:t>
            </a:r>
            <a:r>
              <a:rPr lang="es-CO" b="1" u="sng" dirty="0"/>
              <a:t>siete</a:t>
            </a:r>
            <a:r>
              <a:rPr lang="es-CO" dirty="0"/>
              <a:t>, dando énfasis y en armonía con el hecho de que la luz era la luz del pueblo de Dios en el mundo, pero que su fuente era divina. </a:t>
            </a:r>
            <a:endParaRPr lang="es-CO" dirty="0" smtClean="0"/>
          </a:p>
          <a:p>
            <a:pPr marL="0" indent="0" algn="ctr">
              <a:buNone/>
            </a:pPr>
            <a:r>
              <a:rPr lang="es-CO" dirty="0" smtClean="0"/>
              <a:t>En </a:t>
            </a:r>
            <a:r>
              <a:rPr lang="es-CO" dirty="0"/>
              <a:t>correspondencia con los siete brazos fueron hechas también siete lámparas. </a:t>
            </a:r>
            <a:r>
              <a:rPr lang="es-CO" dirty="0">
                <a:solidFill>
                  <a:srgbClr val="FF0000"/>
                </a:solidFill>
              </a:rPr>
              <a:t>(Ex. 25-32, 37</a:t>
            </a:r>
            <a:r>
              <a:rPr lang="es-CO" dirty="0" smtClean="0">
                <a:solidFill>
                  <a:srgbClr val="FF0000"/>
                </a:solidFill>
              </a:rPr>
              <a:t>).</a:t>
            </a:r>
            <a:endParaRPr lang="es-CO" dirty="0">
              <a:solidFill>
                <a:srgbClr val="FF0000"/>
              </a:solidFill>
            </a:endParaRPr>
          </a:p>
        </p:txBody>
      </p:sp>
      <p:sp>
        <p:nvSpPr>
          <p:cNvPr id="4" name="3 Rectángulo"/>
          <p:cNvSpPr/>
          <p:nvPr/>
        </p:nvSpPr>
        <p:spPr>
          <a:xfrm>
            <a:off x="251520" y="3703455"/>
            <a:ext cx="8352928" cy="2308324"/>
          </a:xfrm>
          <a:prstGeom prst="rect">
            <a:avLst/>
          </a:prstGeom>
        </p:spPr>
        <p:txBody>
          <a:bodyPr wrap="square">
            <a:spAutoFit/>
          </a:bodyPr>
          <a:lstStyle/>
          <a:p>
            <a:pPr algn="ctr"/>
            <a:r>
              <a:rPr lang="es-CO" sz="2400" dirty="0"/>
              <a:t>Antes que Aarón y sus hijos dieran inicio a su servicio sacerdotal, ellos fueron consagrados durante </a:t>
            </a:r>
            <a:r>
              <a:rPr lang="es-CO" sz="2400" b="1" u="sng" dirty="0"/>
              <a:t>siete días </a:t>
            </a:r>
            <a:r>
              <a:rPr lang="es-CO" sz="2400" dirty="0" smtClean="0">
                <a:solidFill>
                  <a:srgbClr val="FF0000"/>
                </a:solidFill>
              </a:rPr>
              <a:t>(Lev. </a:t>
            </a:r>
            <a:r>
              <a:rPr lang="es-CO" sz="2400" dirty="0">
                <a:solidFill>
                  <a:srgbClr val="FF0000"/>
                </a:solidFill>
              </a:rPr>
              <a:t>8:31-36</a:t>
            </a:r>
            <a:r>
              <a:rPr lang="es-CO" sz="2400" dirty="0" smtClean="0">
                <a:solidFill>
                  <a:srgbClr val="FF0000"/>
                </a:solidFill>
              </a:rPr>
              <a:t>).</a:t>
            </a:r>
          </a:p>
          <a:p>
            <a:pPr algn="ctr"/>
            <a:r>
              <a:rPr lang="es-CO" sz="2400" dirty="0" smtClean="0">
                <a:solidFill>
                  <a:srgbClr val="FF0000"/>
                </a:solidFill>
              </a:rPr>
              <a:t> </a:t>
            </a:r>
            <a:r>
              <a:rPr lang="es-CO" sz="2400" dirty="0"/>
              <a:t>El hijo de Aarón que tomara su lugar como sacerdote debería colocarse las vestiduras sagradas de Aarón por </a:t>
            </a:r>
            <a:r>
              <a:rPr lang="es-CO" sz="2400" b="1" u="sng" dirty="0"/>
              <a:t>siete días</a:t>
            </a:r>
            <a:r>
              <a:rPr lang="es-CO" sz="2400" dirty="0"/>
              <a:t>. </a:t>
            </a:r>
            <a:r>
              <a:rPr lang="es-CO" sz="2400" dirty="0">
                <a:solidFill>
                  <a:srgbClr val="FF0000"/>
                </a:solidFill>
              </a:rPr>
              <a:t>(Ex. 29:2, 30)</a:t>
            </a:r>
            <a:r>
              <a:rPr lang="es-CO" sz="2400" dirty="0"/>
              <a:t>. Estas son descripciones de una vida completamente consagrada al servicio del Señor</a:t>
            </a:r>
            <a:r>
              <a:rPr lang="es-CO" sz="2400" dirty="0" smtClean="0"/>
              <a:t>.</a:t>
            </a:r>
            <a:endParaRPr lang="es-CO"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5480"/>
            <a:ext cx="2403723" cy="3023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695926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7"/>
            <a:ext cx="5482952" cy="2664296"/>
          </a:xfrm>
        </p:spPr>
        <p:txBody>
          <a:bodyPr>
            <a:normAutofit fontScale="92500"/>
          </a:bodyPr>
          <a:lstStyle/>
          <a:p>
            <a:pPr marL="0" indent="0">
              <a:buNone/>
            </a:pPr>
            <a:r>
              <a:rPr lang="es-CO" dirty="0"/>
              <a:t>En el día de la expiación, el sumo sacerdote esparcía la sangre del becerro sobre el propiciatorio, y </a:t>
            </a:r>
            <a:r>
              <a:rPr lang="es-CO" b="1" u="sng" dirty="0"/>
              <a:t>siete veces </a:t>
            </a:r>
            <a:r>
              <a:rPr lang="es-CO" dirty="0"/>
              <a:t>delante del propiciatorio </a:t>
            </a:r>
            <a:r>
              <a:rPr lang="es-CO" dirty="0">
                <a:solidFill>
                  <a:srgbClr val="FF0000"/>
                </a:solidFill>
              </a:rPr>
              <a:t>(</a:t>
            </a:r>
            <a:r>
              <a:rPr lang="es-CO" dirty="0" smtClean="0">
                <a:solidFill>
                  <a:srgbClr val="FF0000"/>
                </a:solidFill>
              </a:rPr>
              <a:t>Lev</a:t>
            </a:r>
            <a:r>
              <a:rPr lang="es-CO" dirty="0">
                <a:solidFill>
                  <a:srgbClr val="FF0000"/>
                </a:solidFill>
              </a:rPr>
              <a:t>. 16:14)</a:t>
            </a:r>
            <a:r>
              <a:rPr lang="es-CO" dirty="0"/>
              <a:t>. </a:t>
            </a:r>
          </a:p>
        </p:txBody>
      </p:sp>
      <p:sp>
        <p:nvSpPr>
          <p:cNvPr id="4" name="3 Rectángulo"/>
          <p:cNvSpPr/>
          <p:nvPr/>
        </p:nvSpPr>
        <p:spPr>
          <a:xfrm>
            <a:off x="971600" y="4005064"/>
            <a:ext cx="6912768" cy="2246769"/>
          </a:xfrm>
          <a:prstGeom prst="rect">
            <a:avLst/>
          </a:prstGeom>
        </p:spPr>
        <p:txBody>
          <a:bodyPr wrap="square">
            <a:spAutoFit/>
          </a:bodyPr>
          <a:lstStyle/>
          <a:p>
            <a:pPr algn="ctr"/>
            <a:r>
              <a:rPr lang="es-CO" sz="2800" dirty="0">
                <a:solidFill>
                  <a:srgbClr val="0070C0"/>
                </a:solidFill>
              </a:rPr>
              <a:t>Esto retrata la perfección de la obra redentora de Cristo. «…</a:t>
            </a:r>
            <a:r>
              <a:rPr lang="es-CO" sz="2800" dirty="0">
                <a:solidFill>
                  <a:srgbClr val="0070C0"/>
                </a:solidFill>
                <a:latin typeface="Agency FB" pitchFamily="34" charset="0"/>
              </a:rPr>
              <a:t>por su propia sangre entró una vez para siempre en el Lugar Santísimo, habiendo obtenido eterna redención</a:t>
            </a:r>
            <a:r>
              <a:rPr lang="es-CO" sz="2800" dirty="0">
                <a:solidFill>
                  <a:srgbClr val="0070C0"/>
                </a:solidFill>
              </a:rPr>
              <a:t>» </a:t>
            </a:r>
            <a:endParaRPr lang="es-CO" sz="2800" dirty="0" smtClean="0">
              <a:solidFill>
                <a:srgbClr val="0070C0"/>
              </a:solidFill>
            </a:endParaRPr>
          </a:p>
          <a:p>
            <a:pPr algn="ctr"/>
            <a:r>
              <a:rPr lang="es-CO" sz="2800" dirty="0" smtClean="0">
                <a:solidFill>
                  <a:srgbClr val="FF0000"/>
                </a:solidFill>
              </a:rPr>
              <a:t>(</a:t>
            </a:r>
            <a:r>
              <a:rPr lang="es-CO" sz="2800" dirty="0">
                <a:solidFill>
                  <a:srgbClr val="FF0000"/>
                </a:solidFill>
              </a:rPr>
              <a:t>Heb. </a:t>
            </a:r>
            <a:r>
              <a:rPr lang="es-CO" sz="2800" dirty="0" smtClean="0">
                <a:solidFill>
                  <a:srgbClr val="FF0000"/>
                </a:solidFill>
              </a:rPr>
              <a:t>9:12).</a:t>
            </a:r>
            <a:endParaRPr lang="es-CO" sz="2800"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692696"/>
            <a:ext cx="2760712" cy="2410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59788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808312"/>
          </a:xfrm>
        </p:spPr>
        <p:txBody>
          <a:bodyPr>
            <a:normAutofit fontScale="92500"/>
          </a:bodyPr>
          <a:lstStyle/>
          <a:p>
            <a:pPr marL="0" indent="0" algn="ctr">
              <a:buNone/>
            </a:pPr>
            <a:r>
              <a:rPr lang="es-CO" dirty="0"/>
              <a:t>Había </a:t>
            </a:r>
            <a:r>
              <a:rPr lang="es-CO" u="sng" dirty="0"/>
              <a:t>7 días de fiesta </a:t>
            </a:r>
            <a:r>
              <a:rPr lang="es-CO" dirty="0"/>
              <a:t>de nuestro Señor: </a:t>
            </a:r>
            <a:endParaRPr lang="es-CO" dirty="0" smtClean="0"/>
          </a:p>
          <a:p>
            <a:pPr marL="0" indent="0" algn="ctr">
              <a:buNone/>
            </a:pPr>
            <a:r>
              <a:rPr lang="es-CO" dirty="0" smtClean="0"/>
              <a:t>Pascua</a:t>
            </a:r>
            <a:r>
              <a:rPr lang="es-CO" dirty="0"/>
              <a:t>, Panes sin levadura, Primicias, Pentecostés, Expiación, Trompetas y Tabernáculos </a:t>
            </a:r>
            <a:r>
              <a:rPr lang="es-CO" dirty="0">
                <a:solidFill>
                  <a:srgbClr val="FF0000"/>
                </a:solidFill>
              </a:rPr>
              <a:t>(</a:t>
            </a:r>
            <a:r>
              <a:rPr lang="es-CO" dirty="0" smtClean="0">
                <a:solidFill>
                  <a:srgbClr val="FF0000"/>
                </a:solidFill>
              </a:rPr>
              <a:t>Lev</a:t>
            </a:r>
            <a:r>
              <a:rPr lang="es-CO" dirty="0">
                <a:solidFill>
                  <a:srgbClr val="FF0000"/>
                </a:solidFill>
              </a:rPr>
              <a:t>. 23:1-44). </a:t>
            </a:r>
            <a:endParaRPr lang="es-CO" dirty="0" smtClean="0">
              <a:solidFill>
                <a:srgbClr val="FF0000"/>
              </a:solidFill>
            </a:endParaRPr>
          </a:p>
          <a:p>
            <a:pPr marL="0" indent="0" algn="ctr">
              <a:buNone/>
            </a:pPr>
            <a:r>
              <a:rPr lang="es-CO" dirty="0" smtClean="0"/>
              <a:t>Lo cual es un </a:t>
            </a:r>
            <a:r>
              <a:rPr lang="es-CO" dirty="0"/>
              <a:t>tipo perfecto de Cristo como nuestro deleite, nuestra alegría y nuestro descanso</a:t>
            </a:r>
            <a:r>
              <a:rPr lang="es-CO" dirty="0" smtClean="0"/>
              <a:t>.</a:t>
            </a:r>
            <a:endParaRPr lang="es-CO" dirty="0"/>
          </a:p>
        </p:txBody>
      </p:sp>
      <p:sp>
        <p:nvSpPr>
          <p:cNvPr id="5" name="4 Rectángulo"/>
          <p:cNvSpPr/>
          <p:nvPr/>
        </p:nvSpPr>
        <p:spPr>
          <a:xfrm>
            <a:off x="0" y="3475282"/>
            <a:ext cx="5940152" cy="3416320"/>
          </a:xfrm>
          <a:prstGeom prst="rect">
            <a:avLst/>
          </a:prstGeom>
        </p:spPr>
        <p:txBody>
          <a:bodyPr wrap="square">
            <a:spAutoFit/>
          </a:bodyPr>
          <a:lstStyle/>
          <a:p>
            <a:r>
              <a:rPr lang="es-CO" sz="2400" dirty="0"/>
              <a:t>Cuando Israel tomó la ciudad de Jericó, Dios les ordenó que marchasen alrededor de la ciudad </a:t>
            </a:r>
            <a:r>
              <a:rPr lang="es-CO" sz="2400" u="sng" dirty="0"/>
              <a:t>siete veces</a:t>
            </a:r>
            <a:r>
              <a:rPr lang="es-CO" sz="2400" dirty="0"/>
              <a:t>. </a:t>
            </a:r>
          </a:p>
          <a:p>
            <a:r>
              <a:rPr lang="es-CO" sz="2400" dirty="0"/>
              <a:t>Entonces, en el </a:t>
            </a:r>
            <a:r>
              <a:rPr lang="es-CO" sz="2400" u="sng" dirty="0"/>
              <a:t>séptimo día</a:t>
            </a:r>
            <a:r>
              <a:rPr lang="es-CO" sz="2400" dirty="0"/>
              <a:t>, cuando ya habían marchado siete veces alrededor de ella, completaron su marcha de fe. Esta marcha fue completada con los </a:t>
            </a:r>
            <a:r>
              <a:rPr lang="es-CO" sz="2400" u="sng" dirty="0"/>
              <a:t>siete sacerdotes</a:t>
            </a:r>
            <a:r>
              <a:rPr lang="es-CO" sz="2400" dirty="0"/>
              <a:t> llevando </a:t>
            </a:r>
            <a:r>
              <a:rPr lang="es-CO" sz="2400" u="sng" dirty="0"/>
              <a:t>las siete bocinas </a:t>
            </a:r>
            <a:r>
              <a:rPr lang="es-CO" sz="2400" dirty="0"/>
              <a:t>de cuero de carnero delante del arca </a:t>
            </a:r>
            <a:r>
              <a:rPr lang="es-CO" sz="2400" dirty="0">
                <a:solidFill>
                  <a:srgbClr val="FF0000"/>
                </a:solidFill>
              </a:rPr>
              <a:t>(Jos. 6:1-12).</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475282"/>
            <a:ext cx="3017515" cy="3261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17003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3610744" cy="3312368"/>
          </a:xfrm>
        </p:spPr>
        <p:txBody>
          <a:bodyPr>
            <a:normAutofit lnSpcReduction="10000"/>
          </a:bodyPr>
          <a:lstStyle/>
          <a:p>
            <a:pPr marL="0" indent="0" algn="ctr">
              <a:buNone/>
            </a:pPr>
            <a:r>
              <a:rPr lang="es-CO" dirty="0"/>
              <a:t>A Salomón le tomó </a:t>
            </a:r>
            <a:r>
              <a:rPr lang="es-CO" u="sng" dirty="0"/>
              <a:t>siete años </a:t>
            </a:r>
            <a:r>
              <a:rPr lang="es-CO" dirty="0"/>
              <a:t>construir el templo de Dios </a:t>
            </a:r>
            <a:r>
              <a:rPr lang="es-CO" dirty="0">
                <a:solidFill>
                  <a:srgbClr val="FF0000"/>
                </a:solidFill>
              </a:rPr>
              <a:t>(1 </a:t>
            </a:r>
            <a:r>
              <a:rPr lang="es-CO" dirty="0" smtClean="0">
                <a:solidFill>
                  <a:srgbClr val="FF0000"/>
                </a:solidFill>
              </a:rPr>
              <a:t>Rey. </a:t>
            </a:r>
            <a:r>
              <a:rPr lang="es-CO" dirty="0">
                <a:solidFill>
                  <a:srgbClr val="FF0000"/>
                </a:solidFill>
              </a:rPr>
              <a:t>6:38)</a:t>
            </a:r>
            <a:r>
              <a:rPr lang="es-CO" dirty="0"/>
              <a:t>. Salomón y todo el pueblo dedicaron la casa de Dios.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60648"/>
            <a:ext cx="4166592"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581128"/>
            <a:ext cx="7776864" cy="1384995"/>
          </a:xfrm>
          <a:prstGeom prst="rect">
            <a:avLst/>
          </a:prstGeom>
        </p:spPr>
        <p:txBody>
          <a:bodyPr wrap="square">
            <a:spAutoFit/>
          </a:bodyPr>
          <a:lstStyle/>
          <a:p>
            <a:pPr algn="ctr"/>
            <a:r>
              <a:rPr lang="es-CO" sz="2800" dirty="0"/>
              <a:t>«Entonces hizo Salomón fiesta </a:t>
            </a:r>
            <a:r>
              <a:rPr lang="es-CO" sz="2800" u="sng" dirty="0"/>
              <a:t>siete días</a:t>
            </a:r>
            <a:r>
              <a:rPr lang="es-CO" sz="2800" dirty="0"/>
              <a:t>…» </a:t>
            </a:r>
            <a:r>
              <a:rPr lang="es-CO" sz="2800" dirty="0" smtClean="0"/>
              <a:t>y </a:t>
            </a:r>
            <a:r>
              <a:rPr lang="es-CO" sz="2800" dirty="0"/>
              <a:t>«habían hecho la dedicación del altar en siete días» </a:t>
            </a:r>
            <a:r>
              <a:rPr lang="es-CO" sz="2800" dirty="0">
                <a:solidFill>
                  <a:srgbClr val="FF0000"/>
                </a:solidFill>
              </a:rPr>
              <a:t>(2 Cr. </a:t>
            </a:r>
            <a:r>
              <a:rPr lang="es-CO" sz="2800" dirty="0" smtClean="0">
                <a:solidFill>
                  <a:srgbClr val="FF0000"/>
                </a:solidFill>
              </a:rPr>
              <a:t>7:8, 9</a:t>
            </a:r>
            <a:r>
              <a:rPr lang="es-CO" sz="2800" dirty="0">
                <a:solidFill>
                  <a:srgbClr val="FF0000"/>
                </a:solidFill>
              </a:rPr>
              <a:t>).</a:t>
            </a:r>
          </a:p>
        </p:txBody>
      </p:sp>
    </p:spTree>
    <p:extLst>
      <p:ext uri="{BB962C8B-B14F-4D97-AF65-F5344CB8AC3E}">
        <p14:creationId xmlns:p14="http://schemas.microsoft.com/office/powerpoint/2010/main" val="8041022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6336704"/>
          </a:xfrm>
        </p:spPr>
        <p:txBody>
          <a:bodyPr>
            <a:normAutofit fontScale="70000" lnSpcReduction="20000"/>
          </a:bodyPr>
          <a:lstStyle/>
          <a:p>
            <a:pPr marL="0" indent="0" algn="ctr">
              <a:buNone/>
            </a:pPr>
            <a:r>
              <a:rPr lang="es-CO" sz="3600" b="1" dirty="0"/>
              <a:t>Dos milagros de Eliseo fueron sellados con el número 7: </a:t>
            </a:r>
            <a:endParaRPr lang="es-CO" sz="3600" b="1" dirty="0" smtClean="0"/>
          </a:p>
          <a:p>
            <a:pPr marL="0" indent="0" algn="ctr">
              <a:buNone/>
            </a:pPr>
            <a:r>
              <a:rPr lang="es-CO" sz="3400" dirty="0"/>
              <a:t>E</a:t>
            </a:r>
            <a:r>
              <a:rPr lang="es-CO" sz="3400" dirty="0" smtClean="0"/>
              <a:t>l </a:t>
            </a:r>
            <a:r>
              <a:rPr lang="es-CO" sz="3400" dirty="0"/>
              <a:t>niño que él resucitó de la muerte estornudó </a:t>
            </a:r>
            <a:r>
              <a:rPr lang="es-CO" sz="3400" u="sng" dirty="0"/>
              <a:t>siete veces </a:t>
            </a:r>
            <a:r>
              <a:rPr lang="es-CO" sz="3400" dirty="0"/>
              <a:t>antes de abrir los ojos </a:t>
            </a:r>
            <a:r>
              <a:rPr lang="es-CO" sz="3400" dirty="0">
                <a:solidFill>
                  <a:srgbClr val="FF0000"/>
                </a:solidFill>
              </a:rPr>
              <a:t>(2 </a:t>
            </a:r>
            <a:r>
              <a:rPr lang="es-CO" sz="3400" dirty="0" smtClean="0">
                <a:solidFill>
                  <a:srgbClr val="FF0000"/>
                </a:solidFill>
              </a:rPr>
              <a:t>Rey. </a:t>
            </a:r>
            <a:r>
              <a:rPr lang="es-CO" sz="3400" dirty="0">
                <a:solidFill>
                  <a:srgbClr val="FF0000"/>
                </a:solidFill>
              </a:rPr>
              <a:t>4:35</a:t>
            </a:r>
            <a:r>
              <a:rPr lang="es-CO" sz="3400" dirty="0" smtClean="0">
                <a:solidFill>
                  <a:srgbClr val="FF0000"/>
                </a:solidFill>
              </a:rPr>
              <a:t>).</a:t>
            </a:r>
          </a:p>
          <a:p>
            <a:pPr marL="0" indent="0" algn="ctr">
              <a:buNone/>
            </a:pPr>
            <a:r>
              <a:rPr lang="es-CO" sz="3400" dirty="0" smtClean="0">
                <a:solidFill>
                  <a:srgbClr val="FF0000"/>
                </a:solidFill>
              </a:rPr>
              <a:t> </a:t>
            </a:r>
            <a:r>
              <a:rPr lang="es-CO" sz="3400" dirty="0"/>
              <a:t>Naamán, jefe del ejército del rey de Siria «</a:t>
            </a:r>
            <a:r>
              <a:rPr lang="es-CO" sz="3400" dirty="0">
                <a:latin typeface="Agency FB" pitchFamily="34" charset="0"/>
              </a:rPr>
              <a:t>se zambulló </a:t>
            </a:r>
            <a:r>
              <a:rPr lang="es-CO" sz="3400" u="sng" dirty="0">
                <a:latin typeface="Agency FB" pitchFamily="34" charset="0"/>
              </a:rPr>
              <a:t>siete veces </a:t>
            </a:r>
            <a:r>
              <a:rPr lang="es-CO" sz="3400" dirty="0">
                <a:latin typeface="Agency FB" pitchFamily="34" charset="0"/>
              </a:rPr>
              <a:t>en el Jordán</a:t>
            </a:r>
            <a:r>
              <a:rPr lang="es-CO" sz="3400" dirty="0"/>
              <a:t>» antes de ser sanado de la </a:t>
            </a:r>
            <a:r>
              <a:rPr lang="es-CO" sz="3400" dirty="0" smtClean="0"/>
              <a:t>lepra</a:t>
            </a:r>
          </a:p>
          <a:p>
            <a:pPr marL="0" indent="0" algn="ctr">
              <a:buNone/>
            </a:pPr>
            <a:r>
              <a:rPr lang="es-CO" sz="3400" dirty="0" smtClean="0"/>
              <a:t> </a:t>
            </a:r>
            <a:r>
              <a:rPr lang="es-CO" sz="3400" dirty="0">
                <a:solidFill>
                  <a:srgbClr val="FF0000"/>
                </a:solidFill>
              </a:rPr>
              <a:t>(2 </a:t>
            </a:r>
            <a:r>
              <a:rPr lang="es-CO" sz="3400" dirty="0" smtClean="0">
                <a:solidFill>
                  <a:srgbClr val="FF0000"/>
                </a:solidFill>
              </a:rPr>
              <a:t>Rey. </a:t>
            </a:r>
            <a:r>
              <a:rPr lang="es-CO" sz="3400" dirty="0">
                <a:solidFill>
                  <a:srgbClr val="FF0000"/>
                </a:solidFill>
              </a:rPr>
              <a:t>5:14).</a:t>
            </a:r>
          </a:p>
          <a:p>
            <a:pPr marL="0" indent="0" algn="ctr">
              <a:buNone/>
            </a:pPr>
            <a:r>
              <a:rPr lang="es-CO" sz="3400" dirty="0"/>
              <a:t>La sabiduría del libro de Proverbios es personificada y siempre habla de Cristo. «</a:t>
            </a:r>
            <a:r>
              <a:rPr lang="es-CO" sz="3400" dirty="0">
                <a:latin typeface="Agency FB" pitchFamily="34" charset="0"/>
              </a:rPr>
              <a:t>La sabiduría edificó su casa, labró sus </a:t>
            </a:r>
            <a:r>
              <a:rPr lang="es-CO" sz="3400" u="sng" dirty="0">
                <a:latin typeface="Agency FB" pitchFamily="34" charset="0"/>
              </a:rPr>
              <a:t>siete columnas</a:t>
            </a:r>
            <a:r>
              <a:rPr lang="es-CO" sz="3400" dirty="0"/>
              <a:t>» </a:t>
            </a:r>
            <a:r>
              <a:rPr lang="es-CO" sz="3400" dirty="0" smtClean="0">
                <a:solidFill>
                  <a:srgbClr val="FF0000"/>
                </a:solidFill>
              </a:rPr>
              <a:t>(Prov.9:1</a:t>
            </a:r>
            <a:r>
              <a:rPr lang="es-CO" sz="3400" dirty="0">
                <a:solidFill>
                  <a:srgbClr val="FF0000"/>
                </a:solidFill>
              </a:rPr>
              <a:t>). </a:t>
            </a:r>
            <a:endParaRPr lang="es-CO" sz="3400" dirty="0" smtClean="0">
              <a:solidFill>
                <a:srgbClr val="FF0000"/>
              </a:solidFill>
            </a:endParaRPr>
          </a:p>
          <a:p>
            <a:pPr marL="0" indent="0">
              <a:buNone/>
            </a:pPr>
            <a:r>
              <a:rPr lang="es-CO" sz="3400" dirty="0" smtClean="0"/>
              <a:t>No </a:t>
            </a:r>
            <a:r>
              <a:rPr lang="es-CO" sz="3400" dirty="0"/>
              <a:t>son solamente las siete columnas que son configuradas en la Roca eterna, en ella se encuentran también </a:t>
            </a:r>
            <a:r>
              <a:rPr lang="es-CO" sz="3400" u="sng" dirty="0"/>
              <a:t>siete ojos</a:t>
            </a:r>
            <a:r>
              <a:rPr lang="es-CO" sz="3400" dirty="0"/>
              <a:t>, según </a:t>
            </a:r>
            <a:r>
              <a:rPr lang="es-CO" sz="3400" dirty="0">
                <a:solidFill>
                  <a:srgbClr val="FF0000"/>
                </a:solidFill>
              </a:rPr>
              <a:t>Zacarías 3:9</a:t>
            </a:r>
            <a:r>
              <a:rPr lang="es-CO" sz="3400" dirty="0" smtClean="0">
                <a:solidFill>
                  <a:srgbClr val="FF0000"/>
                </a:solidFill>
              </a:rPr>
              <a:t>.</a:t>
            </a:r>
          </a:p>
          <a:p>
            <a:pPr marL="0" indent="0">
              <a:buNone/>
            </a:pPr>
            <a:r>
              <a:rPr lang="es-CO" sz="3400" dirty="0" smtClean="0"/>
              <a:t>«</a:t>
            </a:r>
            <a:r>
              <a:rPr lang="es-CO" sz="3400" dirty="0">
                <a:latin typeface="Agency FB" pitchFamily="34" charset="0"/>
              </a:rPr>
              <a:t>Porque los que menospreciaron el día de las pequeñeces se alegrarán, y verán la plomada en la mano de Zorobabel. Estos </a:t>
            </a:r>
            <a:r>
              <a:rPr lang="es-CO" sz="3400" u="sng" dirty="0">
                <a:latin typeface="Agency FB" pitchFamily="34" charset="0"/>
              </a:rPr>
              <a:t>siete</a:t>
            </a:r>
            <a:r>
              <a:rPr lang="es-CO" sz="3400" dirty="0">
                <a:latin typeface="Agency FB" pitchFamily="34" charset="0"/>
              </a:rPr>
              <a:t> son los ojos de Jehová, que recorren toda la tierra</a:t>
            </a:r>
            <a:r>
              <a:rPr lang="es-CO" sz="3400" dirty="0"/>
              <a:t>» </a:t>
            </a:r>
            <a:r>
              <a:rPr lang="es-CO" sz="3400" dirty="0">
                <a:solidFill>
                  <a:srgbClr val="FF0000"/>
                </a:solidFill>
              </a:rPr>
              <a:t>(Zac. 4:10) </a:t>
            </a:r>
            <a:endParaRPr lang="es-CO" sz="3400" dirty="0" smtClean="0">
              <a:solidFill>
                <a:srgbClr val="FF0000"/>
              </a:solidFill>
            </a:endParaRPr>
          </a:p>
          <a:p>
            <a:pPr marL="0" indent="0" algn="ctr">
              <a:buNone/>
            </a:pPr>
            <a:r>
              <a:rPr lang="es-CO" sz="3400" dirty="0" smtClean="0"/>
              <a:t>Los </a:t>
            </a:r>
            <a:r>
              <a:rPr lang="es-CO" sz="3400" dirty="0"/>
              <a:t>siete ojos en la piedra que está en Sion hablan de la perfecta inteligencia de Dios. Ellos deben alegrarse cuando ven la plomada en la mano de Zorobabel, o sea, la casa de la habitación del Señor enteramente terminada</a:t>
            </a:r>
            <a:r>
              <a:rPr lang="es-CO" sz="3400" dirty="0" smtClean="0"/>
              <a:t>.</a:t>
            </a:r>
            <a:endParaRPr lang="es-CO" sz="3400" dirty="0"/>
          </a:p>
        </p:txBody>
      </p:sp>
    </p:spTree>
    <p:extLst>
      <p:ext uri="{BB962C8B-B14F-4D97-AF65-F5344CB8AC3E}">
        <p14:creationId xmlns:p14="http://schemas.microsoft.com/office/powerpoint/2010/main" val="186954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p:cTn id="2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6" dur="500"/>
                                        <p:tgtEl>
                                          <p:spTgt spid="3">
                                            <p:txEl>
                                              <p:pRg st="4" end="4"/>
                                            </p:txEl>
                                          </p:spTgt>
                                        </p:tgtEl>
                                      </p:cBhvr>
                                    </p:animEffect>
                                  </p:childTnLst>
                                </p:cTn>
                              </p:par>
                              <p:par>
                                <p:cTn id="27" presetID="53" presetClass="entr" presetSubtype="16"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p:cTn id="2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1" dur="500"/>
                                        <p:tgtEl>
                                          <p:spTgt spid="3">
                                            <p:txEl>
                                              <p:pRg st="5" end="5"/>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 calcmode="lin" valueType="num">
                                      <p:cBhvr>
                                        <p:cTn id="3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6" dur="500"/>
                                        <p:tgtEl>
                                          <p:spTgt spid="3">
                                            <p:txEl>
                                              <p:pRg st="6" end="6"/>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¿Qué significa tener siete hijos?</a:t>
            </a:r>
            <a:endParaRPr lang="es-CO" b="1" i="1" dirty="0">
              <a:latin typeface="Agency FB" pitchFamily="34" charset="0"/>
            </a:endParaRPr>
          </a:p>
        </p:txBody>
      </p:sp>
      <p:sp>
        <p:nvSpPr>
          <p:cNvPr id="3" name="2 Marcador de contenido"/>
          <p:cNvSpPr>
            <a:spLocks noGrp="1"/>
          </p:cNvSpPr>
          <p:nvPr>
            <p:ph idx="1"/>
          </p:nvPr>
        </p:nvSpPr>
        <p:spPr>
          <a:xfrm>
            <a:off x="457200" y="1600201"/>
            <a:ext cx="6059016" cy="2404864"/>
          </a:xfrm>
        </p:spPr>
        <p:txBody>
          <a:bodyPr>
            <a:normAutofit fontScale="85000" lnSpcReduction="10000"/>
          </a:bodyPr>
          <a:lstStyle/>
          <a:p>
            <a:pPr marL="0" indent="0" algn="ctr">
              <a:buNone/>
            </a:pPr>
            <a:r>
              <a:rPr lang="es-CO" dirty="0"/>
              <a:t>Tener siete hijos tipifica una bendición en toda su medida, aunque, como nos recuerda Jeremías, el costo sea el más alto de todos para la madre: «</a:t>
            </a:r>
            <a:r>
              <a:rPr lang="es-CO" dirty="0">
                <a:latin typeface="Agency FB" pitchFamily="34" charset="0"/>
              </a:rPr>
              <a:t>Languideció la que dio a luz </a:t>
            </a:r>
            <a:r>
              <a:rPr lang="es-CO" u="sng" dirty="0">
                <a:latin typeface="Agency FB" pitchFamily="34" charset="0"/>
              </a:rPr>
              <a:t>siete</a:t>
            </a:r>
            <a:r>
              <a:rPr lang="es-CO" dirty="0">
                <a:latin typeface="Agency FB" pitchFamily="34" charset="0"/>
              </a:rPr>
              <a:t>; se llenó de dolor su alma, su sol se puso siendo aún de día…» </a:t>
            </a:r>
            <a:r>
              <a:rPr lang="es-CO" dirty="0">
                <a:solidFill>
                  <a:srgbClr val="FF0000"/>
                </a:solidFill>
              </a:rPr>
              <a:t>(Jer. 15:9)</a:t>
            </a:r>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700808"/>
            <a:ext cx="223837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3" y="4272677"/>
            <a:ext cx="8287047" cy="2677656"/>
          </a:xfrm>
          <a:prstGeom prst="rect">
            <a:avLst/>
          </a:prstGeom>
        </p:spPr>
        <p:txBody>
          <a:bodyPr wrap="square">
            <a:spAutoFit/>
          </a:bodyPr>
          <a:lstStyle/>
          <a:p>
            <a:pPr algn="ctr"/>
            <a:r>
              <a:rPr lang="es-CO" sz="2400" dirty="0" smtClean="0"/>
              <a:t>Este es </a:t>
            </a:r>
            <a:r>
              <a:rPr lang="es-CO" sz="2400" dirty="0"/>
              <a:t>un cuadro de nuestro Señor en la </a:t>
            </a:r>
            <a:r>
              <a:rPr lang="es-CO" sz="2400" dirty="0" smtClean="0"/>
              <a:t>cruz. Se sacrificó a </a:t>
            </a:r>
            <a:r>
              <a:rPr lang="es-CO" sz="2400" dirty="0"/>
              <a:t>fin de ‘</a:t>
            </a:r>
            <a:r>
              <a:rPr lang="es-CO" sz="2400" dirty="0">
                <a:latin typeface="Agency FB" pitchFamily="34" charset="0"/>
              </a:rPr>
              <a:t>llevar muchos hijos a la gloria</a:t>
            </a:r>
            <a:r>
              <a:rPr lang="es-CO" sz="2400" dirty="0"/>
              <a:t>’ </a:t>
            </a:r>
            <a:r>
              <a:rPr lang="es-CO" sz="2400" dirty="0">
                <a:solidFill>
                  <a:srgbClr val="FF0000"/>
                </a:solidFill>
              </a:rPr>
              <a:t>(Heb. 2:10), </a:t>
            </a:r>
            <a:r>
              <a:rPr lang="es-CO" sz="2400" dirty="0" smtClean="0"/>
              <a:t>Él </a:t>
            </a:r>
            <a:r>
              <a:rPr lang="es-CO" sz="2400" dirty="0"/>
              <a:t>expiró en la cruz y el sol se oscureció al mediodía. Bebió también la copa amarga para que la copa de la bendición se derramase sobre nosotros. Fue maldecido y muerto sobre el madero para que fuésemos bendecidos con todas las bendiciones espirituales en los lugares celestiales en Cristo </a:t>
            </a:r>
            <a:r>
              <a:rPr lang="es-CO" sz="2400" dirty="0">
                <a:solidFill>
                  <a:srgbClr val="FF0000"/>
                </a:solidFill>
              </a:rPr>
              <a:t>(Ef. 1:3).</a:t>
            </a:r>
          </a:p>
        </p:txBody>
      </p:sp>
    </p:spTree>
    <p:extLst>
      <p:ext uri="{BB962C8B-B14F-4D97-AF65-F5344CB8AC3E}">
        <p14:creationId xmlns:p14="http://schemas.microsoft.com/office/powerpoint/2010/main" val="101897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075240" cy="1512168"/>
          </a:xfrm>
        </p:spPr>
        <p:txBody>
          <a:bodyPr>
            <a:normAutofit lnSpcReduction="10000"/>
          </a:bodyPr>
          <a:lstStyle/>
          <a:p>
            <a:pPr marL="0" indent="0" algn="ctr">
              <a:buNone/>
            </a:pPr>
            <a:r>
              <a:rPr lang="es-CO" dirty="0" smtClean="0"/>
              <a:t>En </a:t>
            </a:r>
            <a:r>
              <a:rPr lang="es-CO" dirty="0"/>
              <a:t>Daniel 9 leemos que están determinadas </a:t>
            </a:r>
            <a:r>
              <a:rPr lang="es-CO" u="sng" dirty="0"/>
              <a:t>setenta semanas </a:t>
            </a:r>
            <a:r>
              <a:rPr lang="es-CO" dirty="0"/>
              <a:t>sobre el pueblo y la ciudad de Dios</a:t>
            </a:r>
            <a:r>
              <a:rPr lang="es-CO" dirty="0" smtClean="0"/>
              <a:t>.</a:t>
            </a:r>
          </a:p>
        </p:txBody>
      </p:sp>
      <p:sp>
        <p:nvSpPr>
          <p:cNvPr id="4" name="3 Rectángulo"/>
          <p:cNvSpPr/>
          <p:nvPr/>
        </p:nvSpPr>
        <p:spPr>
          <a:xfrm>
            <a:off x="467544" y="2592703"/>
            <a:ext cx="4968552" cy="3416320"/>
          </a:xfrm>
          <a:prstGeom prst="rect">
            <a:avLst/>
          </a:prstGeom>
        </p:spPr>
        <p:txBody>
          <a:bodyPr wrap="square">
            <a:spAutoFit/>
          </a:bodyPr>
          <a:lstStyle/>
          <a:p>
            <a:pPr algn="ctr"/>
            <a:r>
              <a:rPr lang="es-CO" sz="2400" dirty="0"/>
              <a:t>El enfoque de este programa determinado está en el fin de las setenta semanas o años, en la mitad de la última semana de </a:t>
            </a:r>
            <a:r>
              <a:rPr lang="es-CO" sz="2400" u="sng" dirty="0"/>
              <a:t>siete</a:t>
            </a:r>
            <a:r>
              <a:rPr lang="es-CO" sz="2400" dirty="0"/>
              <a:t> años «</a:t>
            </a:r>
            <a:r>
              <a:rPr lang="es-CO" sz="2400" dirty="0">
                <a:latin typeface="Agency FB" pitchFamily="34" charset="0"/>
              </a:rPr>
              <a:t>se quitará la vida al Mesías</a:t>
            </a:r>
            <a:r>
              <a:rPr lang="es-CO" sz="2400" dirty="0" smtClean="0">
                <a:latin typeface="Agency FB" pitchFamily="34" charset="0"/>
              </a:rPr>
              <a:t>»</a:t>
            </a:r>
          </a:p>
          <a:p>
            <a:pPr algn="ctr"/>
            <a:r>
              <a:rPr lang="es-CO" sz="2400" dirty="0" smtClean="0">
                <a:solidFill>
                  <a:srgbClr val="FF0000"/>
                </a:solidFill>
              </a:rPr>
              <a:t> </a:t>
            </a:r>
            <a:r>
              <a:rPr lang="es-CO" sz="2400" dirty="0">
                <a:solidFill>
                  <a:srgbClr val="FF0000"/>
                </a:solidFill>
              </a:rPr>
              <a:t>(Dan. 9:26,27)</a:t>
            </a:r>
            <a:r>
              <a:rPr lang="es-CO" sz="2400" dirty="0"/>
              <a:t>. </a:t>
            </a:r>
            <a:endParaRPr lang="es-CO" sz="2400" dirty="0" smtClean="0"/>
          </a:p>
          <a:p>
            <a:pPr algn="ctr"/>
            <a:r>
              <a:rPr lang="es-CO" sz="2400" dirty="0" smtClean="0"/>
              <a:t>Aquí </a:t>
            </a:r>
            <a:r>
              <a:rPr lang="es-CO" sz="2400" dirty="0"/>
              <a:t>esta determinado el tiempo profético cuando Cristo sería </a:t>
            </a:r>
            <a:r>
              <a:rPr lang="es-CO" sz="2400" dirty="0" smtClean="0"/>
              <a:t>crucificado, Cumplido en el año 31.</a:t>
            </a:r>
            <a:endParaRPr lang="es-CO"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276872"/>
            <a:ext cx="2592288"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65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85000" lnSpcReduction="10000"/>
          </a:bodyPr>
          <a:lstStyle/>
          <a:p>
            <a:r>
              <a:rPr lang="es-CO" dirty="0"/>
              <a:t>El candelero en la visión de Zacarías tenía 7 brazos para 7 lámparas o 7 brazos para cada una de las 7 lámparas en medio de dos olivos. Qué abundante suministro del Espíritu Santo en esta figura para sustentar el testimonio del Señor. Esta es una de las mejores ilustraciones para el famoso verso: «No con ejército, ni con fuerza, sino con mi Espíritu, ha dicho Jehová de los ejércitos» (Zac. 4:6).</a:t>
            </a:r>
            <a:br>
              <a:rPr lang="es-CO" dirty="0"/>
            </a:br>
            <a:r>
              <a:rPr lang="es-CO" dirty="0"/>
              <a:t>Siete fueron los nombres mencionados en los títulos como autores de los Salmos: David, los hijos de Coré, </a:t>
            </a:r>
            <a:r>
              <a:rPr lang="es-CO" dirty="0" err="1"/>
              <a:t>Asaf</a:t>
            </a:r>
            <a:r>
              <a:rPr lang="es-CO" dirty="0"/>
              <a:t>, </a:t>
            </a:r>
            <a:r>
              <a:rPr lang="es-CO" dirty="0" err="1"/>
              <a:t>Hemán</a:t>
            </a:r>
            <a:r>
              <a:rPr lang="es-CO" dirty="0"/>
              <a:t> </a:t>
            </a:r>
            <a:r>
              <a:rPr lang="es-CO" dirty="0" err="1"/>
              <a:t>ezraíta</a:t>
            </a:r>
            <a:r>
              <a:rPr lang="es-CO" dirty="0"/>
              <a:t>, Etán </a:t>
            </a:r>
            <a:r>
              <a:rPr lang="es-CO" dirty="0" err="1"/>
              <a:t>ezraíta</a:t>
            </a:r>
            <a:r>
              <a:rPr lang="es-CO" dirty="0"/>
              <a:t>, Moisés y Salomón.</a:t>
            </a:r>
          </a:p>
          <a:p>
            <a:endParaRPr lang="es-CO" dirty="0"/>
          </a:p>
        </p:txBody>
      </p:sp>
    </p:spTree>
    <p:extLst>
      <p:ext uri="{BB962C8B-B14F-4D97-AF65-F5344CB8AC3E}">
        <p14:creationId xmlns:p14="http://schemas.microsoft.com/office/powerpoint/2010/main" val="21714405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normAutofit fontScale="70000" lnSpcReduction="20000"/>
          </a:bodyPr>
          <a:lstStyle/>
          <a:p>
            <a:r>
              <a:rPr lang="es-CO" dirty="0"/>
              <a:t>Hay siete «hombres de Dios», así llamados en el Antiguo Testamento: Moisés (Dt. 12:22), David (2 Cr. 8:14), Samuel (1 Sam. 9:6), </a:t>
            </a:r>
            <a:r>
              <a:rPr lang="es-CO" dirty="0" err="1"/>
              <a:t>Semaías</a:t>
            </a:r>
            <a:r>
              <a:rPr lang="es-CO" dirty="0"/>
              <a:t> (1 R. 12:22), Eliseo (2 R. 4:7), Elías, </a:t>
            </a:r>
            <a:r>
              <a:rPr lang="es-CO" dirty="0" err="1"/>
              <a:t>Igdalías</a:t>
            </a:r>
            <a:r>
              <a:rPr lang="es-CO" dirty="0"/>
              <a:t> (Jer. 35:4). Y uno en el Nuevo Testamento, Timoteo, completando ocho.</a:t>
            </a:r>
          </a:p>
          <a:p>
            <a:r>
              <a:rPr lang="es-CO" dirty="0"/>
              <a:t>Hay siete cosas débiles en Jueces, utilizadas por Dios como instrumentos de liberación, que marcan y sellan la perfección espiritual de Su obra: 1. Un hombre zurdo (3:21), </a:t>
            </a:r>
            <a:r>
              <a:rPr lang="es-CO" dirty="0" err="1"/>
              <a:t>Aod</a:t>
            </a:r>
            <a:r>
              <a:rPr lang="es-CO" dirty="0"/>
              <a:t>, libertando de la opresión de Moab. 2. Una aguijada de bueyes (3:31) en la mano de </a:t>
            </a:r>
            <a:r>
              <a:rPr lang="es-CO" dirty="0" err="1"/>
              <a:t>Samgar</a:t>
            </a:r>
            <a:r>
              <a:rPr lang="es-CO" dirty="0"/>
              <a:t>, libertando a Israel de los filisteos. 3. Una mujer (4:4) y 4. Una estaca de tienda en la mano de </a:t>
            </a:r>
            <a:r>
              <a:rPr lang="es-CO" dirty="0" err="1"/>
              <a:t>Jael</a:t>
            </a:r>
            <a:r>
              <a:rPr lang="es-CO" dirty="0"/>
              <a:t>, libertando de Jabín, rey de Canaán. (4:21). 5. Un pedazo de una rueda de molino (9:53), libertando al pueblo de la usurpación de Abimelec. 6. Los cántaros y las trompetas de los 300 hombres de Gedeón (7:20) libertando de los ejércitos de </a:t>
            </a:r>
            <a:r>
              <a:rPr lang="es-CO" dirty="0" err="1"/>
              <a:t>Madián</a:t>
            </a:r>
            <a:r>
              <a:rPr lang="es-CO" dirty="0"/>
              <a:t>. 7. Una quijada de asno (15:16), con la cual Sansón libertó a Israel de los filisteos.</a:t>
            </a:r>
          </a:p>
          <a:p>
            <a:endParaRPr lang="es-CO" dirty="0"/>
          </a:p>
        </p:txBody>
      </p:sp>
    </p:spTree>
    <p:extLst>
      <p:ext uri="{BB962C8B-B14F-4D97-AF65-F5344CB8AC3E}">
        <p14:creationId xmlns:p14="http://schemas.microsoft.com/office/powerpoint/2010/main" val="10592586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endParaRPr lang="es-CO"/>
          </a:p>
        </p:txBody>
      </p:sp>
    </p:spTree>
    <p:extLst>
      <p:ext uri="{BB962C8B-B14F-4D97-AF65-F5344CB8AC3E}">
        <p14:creationId xmlns:p14="http://schemas.microsoft.com/office/powerpoint/2010/main" val="23782737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55000" lnSpcReduction="20000"/>
          </a:bodyPr>
          <a:lstStyle/>
          <a:p>
            <a:r>
              <a:rPr lang="es-CO" dirty="0" smtClean="0"/>
              <a:t>Dios </a:t>
            </a:r>
            <a:r>
              <a:rPr lang="es-CO" dirty="0"/>
              <a:t>de hecho escogió «lo débil del mundo para avergonzar a lo fuerte» (1 Co. 1:27), «a fin de que nadie se jacte en su presencia» (1 Co. 1:29).</a:t>
            </a:r>
          </a:p>
          <a:p>
            <a:r>
              <a:rPr lang="es-CO" dirty="0"/>
              <a:t>Siete peticiones constan en la Oración del Señor; tres referentes al cielo, con la palabra «tu»; cuatro referentes a la tierra con la palabra «nuestro» (nuestros, as). En Mateo 13, hay siete parábolas del Reino.</a:t>
            </a:r>
          </a:p>
          <a:p>
            <a:r>
              <a:rPr lang="es-CO" dirty="0"/>
              <a:t>Siete fueron las palabras de Jesús en la Cruz – Oro del Gólgota. Gólgota es el foco de la revelación, de la historia y de la experiencia. Dios hizo allí lo mejor y el hombre lo peor. Todo en el Calvario es significativo, pero de manera especial las siete palabras del Salvador, habladas de lo más profundo de Su sufrimiento vicario, lo interpretaron para la humanidad. Él habló siete veces – una completa interpretación. Ninguna palabra de más, ni una de menos.</a:t>
            </a:r>
          </a:p>
          <a:p>
            <a:r>
              <a:rPr lang="es-CO" dirty="0"/>
              <a:t>Siete son los dones en Romanos 12:6-8; siete las unidades en Efesios 4:4-6; siete las características de la sabiduría, Santiago 3:17; siete las «mejores» cosas en hebreos: Pacto (7:22), Promesas (8:6), Bienes (10:34), Esperanza (7:19), Sacrificios (9:23), Patria (11:14) y Ciudad (11:16); siete gracias en 2 Pedro 1:5-7, siete pasos en la humillación de Jesús y siete en su exaltación en Filipenses 2.</a:t>
            </a:r>
          </a:p>
          <a:p>
            <a:r>
              <a:rPr lang="es-CO" dirty="0"/>
              <a:t>Siete hombres de buena reputación fueron escogidos para administrar la benevolencia de la iglesia en Hechos 6:1-7.</a:t>
            </a:r>
          </a:p>
          <a:p>
            <a:r>
              <a:rPr lang="es-CO" dirty="0"/>
              <a:t>El Libro de la Vida se menciona siete veces en la Biblia.</a:t>
            </a:r>
          </a:p>
          <a:p>
            <a:r>
              <a:rPr lang="es-CO" dirty="0"/>
              <a:t>El libro de Apocalipsis es un libro de sietes. El «7» es usado 54 veces en este libro. Tenemos 7 iglesias, 7 candeleros, 7 estrellas, 7 espíritus de Dios, 7 sellos, 7 ojos, 7 ángeles, 7 trompetas, 7 truenos, 7 cabezas, 7 últimas plagas, 7 bandejas de oro, 7 montañas, 7 reyes, etc. </a:t>
            </a:r>
          </a:p>
          <a:p>
            <a:endParaRPr lang="es-CO" dirty="0"/>
          </a:p>
        </p:txBody>
      </p:sp>
    </p:spTree>
    <p:extLst>
      <p:ext uri="{BB962C8B-B14F-4D97-AF65-F5344CB8AC3E}">
        <p14:creationId xmlns:p14="http://schemas.microsoft.com/office/powerpoint/2010/main" val="363185264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TotalTime>
  <Words>2168</Words>
  <Application>Microsoft Office PowerPoint</Application>
  <PresentationFormat>Presentación en pantalla (4:3)</PresentationFormat>
  <Paragraphs>60</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EL SIETE, NUMERO PERFECTO</vt:lpstr>
      <vt:lpstr>El siete es tan importante que se menciona 737 veces en la Biblia.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¿Qué significa tener siete hijos?</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SIETE, NUMERO PERFECTO</dc:title>
  <dc:creator>FAMILIA FIERRO CH</dc:creator>
  <cp:lastModifiedBy>FAMILIA FIERRO CH</cp:lastModifiedBy>
  <cp:revision>55</cp:revision>
  <dcterms:created xsi:type="dcterms:W3CDTF">2013-12-16T13:53:03Z</dcterms:created>
  <dcterms:modified xsi:type="dcterms:W3CDTF">2014-01-30T14:44:39Z</dcterms:modified>
</cp:coreProperties>
</file>